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ntserrat" panose="020B0604020202020204" charset="0"/>
      <p:bold r:id="rId47"/>
      <p:boldItalic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  <p:embeddedFont>
      <p:font typeface="Proxima Nova" panose="020B0604020202020204" charset="0"/>
      <p:regular r:id="rId53"/>
      <p:bold r:id="rId54"/>
      <p:italic r:id="rId55"/>
      <p:boldItalic r:id="rId56"/>
    </p:embeddedFont>
    <p:embeddedFont>
      <p:font typeface="Raleway" panose="020B0604020202020204" charset="0"/>
      <p:regular r:id="rId57"/>
      <p:bold r:id="rId58"/>
      <p:italic r:id="rId59"/>
      <p:boldItalic r:id="rId60"/>
    </p:embeddedFont>
    <p:embeddedFont>
      <p:font typeface="Raleway ExtraBold" panose="020B0604020202020204" charset="0"/>
      <p:bold r:id="rId61"/>
      <p:boldItalic r:id="rId62"/>
    </p:embeddedFont>
    <p:embeddedFont>
      <p:font typeface="Raleway Light" panose="020B0604020202020204" charset="0"/>
      <p:regular r:id="rId63"/>
      <p:bold r:id="rId64"/>
      <p:italic r:id="rId65"/>
      <p:boldItalic r:id="rId66"/>
    </p:embeddedFont>
    <p:embeddedFont>
      <p:font typeface="Roboto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4C37D1-43C7-4D32-B380-CDE34BA2E047}" v="389" dt="2019-04-01T06:45:54.686"/>
  </p1510:revLst>
</p1510:revInfo>
</file>

<file path=ppt/tableStyles.xml><?xml version="1.0" encoding="utf-8"?>
<a:tblStyleLst xmlns:a="http://schemas.openxmlformats.org/drawingml/2006/main" def="{28625B7E-AB32-45B6-8C79-9DDB28C1A32C}">
  <a:tblStyle styleId="{28625B7E-AB32-45B6-8C79-9DDB28C1A3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F0363A-ABBF-437F-87A7-524BA15EF79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3F6"/>
          </a:solidFill>
        </a:fill>
      </a:tcStyle>
    </a:wholeTbl>
    <a:band1H>
      <a:tcTxStyle/>
      <a:tcStyle>
        <a:tcBdr/>
        <a:fill>
          <a:solidFill>
            <a:srgbClr val="CAE7E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E7E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64" autoAdjust="0"/>
  </p:normalViewPr>
  <p:slideViewPr>
    <p:cSldViewPr snapToGrid="0">
      <p:cViewPr varScale="1">
        <p:scale>
          <a:sx n="66" d="100"/>
          <a:sy n="66" d="100"/>
        </p:scale>
        <p:origin x="1081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786f6d5-2406-4b4c-a550-35f267ae6e8e" providerId="ADAL" clId="{DC4C37D1-43C7-4D32-B380-CDE34BA2E047}"/>
    <pc:docChg chg="custSel modSld modMainMaster">
      <pc:chgData name=" " userId="7786f6d5-2406-4b4c-a550-35f267ae6e8e" providerId="ADAL" clId="{DC4C37D1-43C7-4D32-B380-CDE34BA2E047}" dt="2019-04-01T06:45:54.686" v="388" actId="20577"/>
      <pc:docMkLst>
        <pc:docMk/>
      </pc:docMkLst>
      <pc:sldChg chg="modTransition modNotesTx">
        <pc:chgData name=" " userId="7786f6d5-2406-4b4c-a550-35f267ae6e8e" providerId="ADAL" clId="{DC4C37D1-43C7-4D32-B380-CDE34BA2E047}" dt="2019-04-01T06:45:54.686" v="388" actId="20577"/>
        <pc:sldMkLst>
          <pc:docMk/>
          <pc:sldMk cId="0" sldId="256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57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58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59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60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61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62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63"/>
        </pc:sldMkLst>
      </pc:sldChg>
      <pc:sldChg chg="addSp modSp modTransition modAnim">
        <pc:chgData name=" " userId="7786f6d5-2406-4b4c-a550-35f267ae6e8e" providerId="ADAL" clId="{DC4C37D1-43C7-4D32-B380-CDE34BA2E047}" dt="2019-04-01T05:56:17.921" v="16"/>
        <pc:sldMkLst>
          <pc:docMk/>
          <pc:sldMk cId="0" sldId="264"/>
        </pc:sldMkLst>
        <pc:spChg chg="add mod">
          <ac:chgData name=" " userId="7786f6d5-2406-4b4c-a550-35f267ae6e8e" providerId="ADAL" clId="{DC4C37D1-43C7-4D32-B380-CDE34BA2E047}" dt="2019-04-01T05:55:23.719" v="9" actId="1076"/>
          <ac:spMkLst>
            <pc:docMk/>
            <pc:sldMk cId="0" sldId="264"/>
            <ac:spMk id="2" creationId="{73885E70-8E12-4428-A94C-50C469785D94}"/>
          </ac:spMkLst>
        </pc:spChg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65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66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67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68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69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0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1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2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3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4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5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6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7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8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79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0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1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2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3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4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5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6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7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8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89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90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91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92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93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94"/>
        </pc:sldMkLst>
      </pc:sldChg>
      <pc:sldChg chg="modTransition">
        <pc:chgData name=" " userId="7786f6d5-2406-4b4c-a550-35f267ae6e8e" providerId="ADAL" clId="{DC4C37D1-43C7-4D32-B380-CDE34BA2E047}" dt="2019-04-01T05:56:17.921" v="16"/>
        <pc:sldMkLst>
          <pc:docMk/>
          <pc:sldMk cId="0" sldId="295"/>
        </pc:sldMkLst>
      </pc:sldChg>
      <pc:sldMasterChg chg="modTransition modSldLayout">
        <pc:chgData name=" " userId="7786f6d5-2406-4b4c-a550-35f267ae6e8e" providerId="ADAL" clId="{DC4C37D1-43C7-4D32-B380-CDE34BA2E047}" dt="2019-04-01T05:56:17.921" v="16"/>
        <pc:sldMasterMkLst>
          <pc:docMk/>
          <pc:sldMasterMk cId="0" sldId="2147483659"/>
        </pc:sldMasterMkLst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48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49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50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51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52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53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54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55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56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57"/>
          </pc:sldLayoutMkLst>
        </pc:sldLayoutChg>
        <pc:sldLayoutChg chg="modTransition">
          <pc:chgData name=" " userId="7786f6d5-2406-4b4c-a550-35f267ae6e8e" providerId="ADAL" clId="{DC4C37D1-43C7-4D32-B380-CDE34BA2E047}" dt="2019-04-01T05:56:17.921" v="16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3c075e3d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3c075e3d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So the business challenge given was to solve 25Credit fraud transaction problem. Our team will now work you through how we analysed and understood the data before coming up with a machine learning model to predict the frauds. Later on we will provide our recommendation for an action plan to tackle </a:t>
            </a:r>
            <a:r>
              <a:rPr lang="en-SG"/>
              <a:t>25Credits problem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35323b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35323b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5cb742e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5cb742e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is a lot of iteration of random numbers, then they find the average and put into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similar to simple - mean, mode, variance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928c9e02_0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928c9e02_0_1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cb742e5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5cb742e5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4c729170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4c729170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2928c9e02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2928c9e02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cb742e5c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cb742e5c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5cb742e5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5cb742e5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insert grid sear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4c729170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4c729170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55c1c2f1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55c1c2f1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cb742e5c_3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cb742e5c_3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c729170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c729170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5cb742e5c_3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5cb742e5c_3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4c729170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4c729170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3c075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3c075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43c075e3d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43c075e3d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5cb742e5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5cb742e5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5cb742e5c_3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5cb742e5c_3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5cb742e5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5cb742e5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5cb742e5c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5cb742e5c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5cb742e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5cb742e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2928c9e02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2928c9e02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Checked duplicates but don’t have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Look at each feature - drop 23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Missing values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2928c9e02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2928c9e02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5cb742e5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5cb742e5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5cb742e5c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5cb742e5c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5cb742e5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5cb742e5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5cb742e5c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5cb742e5c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5cb742e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5cb742e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5cb742e5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5cb742e5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5cb742e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5cb742e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5cb742e5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5cb742e5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43ab778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543ab778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29faa69d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29faa69d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55c1c2f1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55c1c2f1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 Light"/>
              <a:buChar char="●"/>
            </a:pPr>
            <a:r>
              <a:rPr lang="en" sz="24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Presentation template by </a:t>
            </a:r>
            <a:r>
              <a:rPr lang="en" sz="2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SlidesCarnival</a:t>
            </a:r>
            <a:r>
              <a:rPr lang="en"/>
              <a:t>, Jayden Smith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29faa69d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29faa69d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928c9e02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928c9e02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2928c9e02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2928c9e02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5cb742e5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5cb742e5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cb742e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cb742e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Slide">
  <p:cSld name="General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83300" y="353050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507625" y="1210450"/>
            <a:ext cx="8096700" cy="3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600"/>
              <a:buFont typeface="Raleway Light"/>
              <a:buChar char="●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600"/>
              <a:buFont typeface="Raleway Light"/>
              <a:buChar char="○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600"/>
              <a:buFont typeface="Raleway Light"/>
              <a:buChar char="■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●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○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■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●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○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■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3300" y="353050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FFB60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7665000" cy="3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600"/>
              <a:buChar char="●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83300" y="353050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rgbClr val="FFB6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383300" y="353050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3300" y="353050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7625" y="1210450"/>
            <a:ext cx="8096700" cy="3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600"/>
              <a:buFont typeface="Raleway Light"/>
              <a:buChar char="●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600"/>
              <a:buFont typeface="Raleway Light"/>
              <a:buChar char="○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600"/>
              <a:buFont typeface="Raleway Light"/>
              <a:buChar char="■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●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○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■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●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○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aleway Light"/>
              <a:buChar char="■"/>
              <a:defRPr sz="1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2NPP9qu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1116000" y="1147425"/>
            <a:ext cx="69120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Cognizant Hackathon: </a:t>
            </a:r>
            <a:r>
              <a:rPr lang="en" sz="2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Big Bytes 2019</a:t>
            </a:r>
            <a:endParaRPr sz="2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530650" y="2138750"/>
            <a:ext cx="4082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Team Name: Does This Even Matter*</a:t>
            </a:r>
            <a:endParaRPr sz="1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710550" y="2795274"/>
            <a:ext cx="17229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Brian Goh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Tammi Chng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 Thone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5953463" y="4705450"/>
            <a:ext cx="39441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Team names</a:t>
            </a: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don’t matter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65" name="Google Shape;65;p1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3"/>
          <p:cNvSpPr txBox="1"/>
          <p:nvPr/>
        </p:nvSpPr>
        <p:spPr>
          <a:xfrm>
            <a:off x="988525" y="5340538"/>
            <a:ext cx="7772400" cy="23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This is your </a:t>
            </a:r>
            <a:r>
              <a:rPr lang="en" sz="6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presentation</a:t>
            </a:r>
            <a:r>
              <a:rPr lang="en"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title</a:t>
            </a:r>
            <a:endParaRPr sz="60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25" y="1572775"/>
            <a:ext cx="3285825" cy="27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Dropping vs. Imputing NA Values</a:t>
            </a: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685425" y="1334850"/>
            <a:ext cx="47106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82 rows contain NA values</a:t>
            </a:r>
            <a:br>
              <a:rPr lang="en"/>
            </a:br>
            <a:r>
              <a:rPr lang="en"/>
              <a:t>(7 fraud, 76 non-fraud)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7/417 = 1.68%  -&gt; relatively small proportion </a:t>
            </a:r>
            <a:r>
              <a:rPr lang="en" u="sng"/>
              <a:t>we originally dropped all NA values</a:t>
            </a:r>
            <a:endParaRPr u="sng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However, missing values could be either random or purposeful (perhaps high-income individuals are less likely to reveal their income in a bank census, etc)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-"/>
            </a:pPr>
            <a:r>
              <a:rPr lang="en" b="1" u="sng">
                <a:latin typeface="Raleway"/>
                <a:ea typeface="Raleway"/>
                <a:cs typeface="Raleway"/>
                <a:sym typeface="Raleway"/>
              </a:rPr>
              <a:t>Strictly removing NA Values could introduce bias 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22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12" name="Google Shape;212;p22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Imputing NA Values - Type of Imputation</a:t>
            </a:r>
            <a:endParaRPr sz="2600"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Simple Imputation (Mean, Median, Mode)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KNN imputation -&gt; Dataset too big for fancyimpute implementation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Iterative Imputation -&gt; works best with big dataset</a:t>
            </a:r>
            <a:endParaRPr sz="1800"/>
          </a:p>
        </p:txBody>
      </p:sp>
      <p:sp>
        <p:nvSpPr>
          <p:cNvPr id="221" name="Google Shape;221;p23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100" y="2770125"/>
            <a:ext cx="45720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23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33" name="Google Shape;233;p23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Standardisation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body" idx="1"/>
          </p:nvPr>
        </p:nvSpPr>
        <p:spPr>
          <a:xfrm>
            <a:off x="894550" y="2014200"/>
            <a:ext cx="3874200" cy="11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Because of the distribution of our Amount and Time columns, we decided to </a:t>
            </a:r>
            <a:r>
              <a:rPr lang="en" b="1" u="sng"/>
              <a:t>standardise</a:t>
            </a:r>
            <a:r>
              <a:rPr lang="en"/>
              <a:t> those columns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550" y="1314450"/>
            <a:ext cx="27241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24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54" name="Google Shape;254;p2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>
            <a:spLocks noGrp="1"/>
          </p:cNvSpPr>
          <p:nvPr>
            <p:ph type="body" idx="1"/>
          </p:nvPr>
        </p:nvSpPr>
        <p:spPr>
          <a:xfrm>
            <a:off x="739500" y="1376225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Logistic Regression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Decision Tree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 Discriminant Analysis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Gaussian Naive Bayes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Support Vector Machine</a:t>
            </a:r>
            <a:endParaRPr sz="1800"/>
          </a:p>
        </p:txBody>
      </p:sp>
      <p:sp>
        <p:nvSpPr>
          <p:cNvPr id="268" name="Google Shape;268;p26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6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tested</a:t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p26"/>
          <p:cNvGrpSpPr/>
          <p:nvPr/>
        </p:nvGrpSpPr>
        <p:grpSpPr>
          <a:xfrm>
            <a:off x="7964730" y="329099"/>
            <a:ext cx="977040" cy="722851"/>
            <a:chOff x="5255200" y="3006475"/>
            <a:chExt cx="511700" cy="378575"/>
          </a:xfrm>
        </p:grpSpPr>
        <p:sp>
          <p:nvSpPr>
            <p:cNvPr id="280" name="Google Shape;280;p2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Correlated variables: </a:t>
            </a:r>
            <a:r>
              <a:rPr lang="en" sz="1800"/>
              <a:t>Feature 21 and 6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Time: </a:t>
            </a:r>
            <a:r>
              <a:rPr lang="en" sz="1800"/>
              <a:t>May not have a correlation with fraud classification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vs Keep specific features</a:t>
            </a:r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body" idx="1"/>
          </p:nvPr>
        </p:nvSpPr>
        <p:spPr>
          <a:xfrm>
            <a:off x="878575" y="2446305"/>
            <a:ext cx="77196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What we did:</a:t>
            </a:r>
            <a:endParaRPr sz="1800" b="1"/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/>
              <a:t>Tried different combinations of the 3 features to drop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/>
              <a:t>Obtain cross-validation results for each combination</a:t>
            </a:r>
            <a:endParaRPr sz="1800" b="1"/>
          </a:p>
        </p:txBody>
      </p:sp>
      <p:sp>
        <p:nvSpPr>
          <p:cNvPr id="289" name="Google Shape;289;p27"/>
          <p:cNvSpPr txBox="1"/>
          <p:nvPr/>
        </p:nvSpPr>
        <p:spPr>
          <a:xfrm>
            <a:off x="1165650" y="3778816"/>
            <a:ext cx="70038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 such, we concluded that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undersampling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would be a better option as it is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 accurate in predicting fraudulent transactions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albeit at the cost of a higher false positive rate.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27"/>
          <p:cNvGrpSpPr/>
          <p:nvPr/>
        </p:nvGrpSpPr>
        <p:grpSpPr>
          <a:xfrm>
            <a:off x="7964730" y="329099"/>
            <a:ext cx="977040" cy="722851"/>
            <a:chOff x="5255200" y="3006475"/>
            <a:chExt cx="511700" cy="378575"/>
          </a:xfrm>
        </p:grpSpPr>
        <p:sp>
          <p:nvSpPr>
            <p:cNvPr id="301" name="Google Shape;301;p2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Dropping irrelevant features</a:t>
            </a:r>
            <a:endParaRPr/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8375" y="864650"/>
            <a:ext cx="5682299" cy="31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5125" y="3433913"/>
            <a:ext cx="3097400" cy="17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>
            <a:spLocks noGrp="1"/>
          </p:cNvSpPr>
          <p:nvPr>
            <p:ph type="body" idx="1"/>
          </p:nvPr>
        </p:nvSpPr>
        <p:spPr>
          <a:xfrm>
            <a:off x="769600" y="1049750"/>
            <a:ext cx="76650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latin typeface="Proxima Nova"/>
                <a:ea typeface="Proxima Nova"/>
                <a:cs typeface="Proxima Nova"/>
                <a:sym typeface="Proxima Nova"/>
              </a:rPr>
              <a:t>Combi: Mean (Standard Deviation)</a:t>
            </a:r>
            <a:endParaRPr sz="14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body" idx="1"/>
          </p:nvPr>
        </p:nvSpPr>
        <p:spPr>
          <a:xfrm>
            <a:off x="5741400" y="3433925"/>
            <a:ext cx="30975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Dropping </a:t>
            </a:r>
            <a:r>
              <a:rPr lang="en" b="1" u="sng"/>
              <a:t>none</a:t>
            </a:r>
            <a:r>
              <a:rPr lang="en"/>
              <a:t> of the features gives the best result, leading us to keep all features</a:t>
            </a:r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600" y="1583938"/>
            <a:ext cx="4768550" cy="28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1400" y="1789600"/>
            <a:ext cx="3327424" cy="1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8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28"/>
          <p:cNvGrpSpPr/>
          <p:nvPr/>
        </p:nvGrpSpPr>
        <p:grpSpPr>
          <a:xfrm>
            <a:off x="7964730" y="329099"/>
            <a:ext cx="977040" cy="722851"/>
            <a:chOff x="5255200" y="3006475"/>
            <a:chExt cx="511700" cy="378575"/>
          </a:xfrm>
        </p:grpSpPr>
        <p:sp>
          <p:nvSpPr>
            <p:cNvPr id="320" name="Google Shape;320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7665000" cy="13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From our tests, we observed that Random Forest gave us the most accurate prediction results (as shown in the next few slides)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optimise our hyperparameters, we tried different methods: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Grid Search (brute force)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Randomized Search (luck)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Optimising model parameters</a:t>
            </a:r>
            <a:endParaRPr/>
          </a:p>
        </p:txBody>
      </p:sp>
      <p:graphicFrame>
        <p:nvGraphicFramePr>
          <p:cNvPr id="328" name="Google Shape;328;p29"/>
          <p:cNvGraphicFramePr/>
          <p:nvPr/>
        </p:nvGraphicFramePr>
        <p:xfrm>
          <a:off x="644650" y="5292600"/>
          <a:ext cx="5964600" cy="1653704"/>
        </p:xfrm>
        <a:graphic>
          <a:graphicData uri="http://schemas.openxmlformats.org/drawingml/2006/table">
            <a:tbl>
              <a:tblPr>
                <a:noFill/>
                <a:tableStyleId>{28625B7E-AB32-45B6-8C79-9DDB28C1A32C}</a:tableStyleId>
              </a:tblPr>
              <a:tblGrid>
                <a:gridCol w="298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Grid Search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Randomized Search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combinations of parameters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number of random combinations of parameters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Computationally exhaustive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Might not cover all combinations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29" name="Google Shape;3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25" y="2916425"/>
            <a:ext cx="7876749" cy="14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" name="Google Shape;335;p29"/>
          <p:cNvGrpSpPr/>
          <p:nvPr/>
        </p:nvGrpSpPr>
        <p:grpSpPr>
          <a:xfrm>
            <a:off x="7964730" y="329099"/>
            <a:ext cx="977040" cy="722851"/>
            <a:chOff x="5255200" y="3006475"/>
            <a:chExt cx="511700" cy="378575"/>
          </a:xfrm>
        </p:grpSpPr>
        <p:sp>
          <p:nvSpPr>
            <p:cNvPr id="336" name="Google Shape;336;p2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4551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Due to the small amount of fraud records in our dataset (0.183%), there is under-representation of the non-fraud category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we were to fit the original imbalanced dataset into our model, it is likely to predict most responses as ‘Non Fraud’, giving us a high false negative rate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such, we considered two resampling options - undersampling and oversampling</a:t>
            </a:r>
            <a:endParaRPr sz="1600"/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600" y="1497875"/>
            <a:ext cx="3064600" cy="26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0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Resampling of data</a:t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117130" y="481499"/>
            <a:ext cx="977040" cy="722851"/>
            <a:chOff x="5255200" y="3006475"/>
            <a:chExt cx="511700" cy="378575"/>
          </a:xfrm>
        </p:grpSpPr>
        <p:sp>
          <p:nvSpPr>
            <p:cNvPr id="356" name="Google Shape;356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711750" y="1186375"/>
            <a:ext cx="5080500" cy="3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Undersampling v.s.</a:t>
            </a:r>
            <a:endParaRPr sz="48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Oversampling</a:t>
            </a:r>
            <a:endParaRPr sz="48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31"/>
          <p:cNvGrpSpPr/>
          <p:nvPr/>
        </p:nvGrpSpPr>
        <p:grpSpPr>
          <a:xfrm>
            <a:off x="6962716" y="777028"/>
            <a:ext cx="1284369" cy="1284693"/>
            <a:chOff x="6654650" y="3665275"/>
            <a:chExt cx="409100" cy="409125"/>
          </a:xfrm>
        </p:grpSpPr>
        <p:sp>
          <p:nvSpPr>
            <p:cNvPr id="375" name="Google Shape;375;p3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31"/>
          <p:cNvGrpSpPr/>
          <p:nvPr/>
        </p:nvGrpSpPr>
        <p:grpSpPr>
          <a:xfrm rot="290934">
            <a:off x="5826742" y="2216586"/>
            <a:ext cx="848543" cy="848635"/>
            <a:chOff x="570875" y="4322250"/>
            <a:chExt cx="443300" cy="443325"/>
          </a:xfrm>
        </p:grpSpPr>
        <p:sp>
          <p:nvSpPr>
            <p:cNvPr id="378" name="Google Shape;378;p3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31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1"/>
          <p:cNvSpPr/>
          <p:nvPr/>
        </p:nvSpPr>
        <p:spPr>
          <a:xfrm rot="-1609245">
            <a:off x="6429069" y="1276139"/>
            <a:ext cx="299725" cy="28618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1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1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/>
              <a:t>Conduct k-fold cross validation on the original dataset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/>
              <a:t>For each iteration, conduct undersampling on the training set (randomly selected non-fraud data such that there is equal quantity of non-fraud data and fraud data)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/>
              <a:t>Calculate the average score of each model and compare accuracies to decide which model is most suitable for our dataset</a:t>
            </a:r>
            <a:endParaRPr sz="1800"/>
          </a:p>
        </p:txBody>
      </p:sp>
      <p:sp>
        <p:nvSpPr>
          <p:cNvPr id="391" name="Google Shape;391;p32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2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2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2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2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 methodology</a:t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2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32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403" name="Google Shape;403;p32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 methodology</a:t>
            </a:r>
            <a:endParaRPr/>
          </a:p>
        </p:txBody>
      </p:sp>
      <p:sp>
        <p:nvSpPr>
          <p:cNvPr id="418" name="Google Shape;418;p33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00" y="1861438"/>
            <a:ext cx="7635399" cy="160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33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425" name="Google Shape;425;p3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 txBox="1">
            <a:spLocks noGrp="1"/>
          </p:cNvSpPr>
          <p:nvPr>
            <p:ph type="body" idx="1"/>
          </p:nvPr>
        </p:nvSpPr>
        <p:spPr>
          <a:xfrm>
            <a:off x="665475" y="1153850"/>
            <a:ext cx="51861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Conducting oversampling before cross-validation would cause certain datasets to appear in both the training and validation sets, resulting in overfitting of the model</a:t>
            </a:r>
            <a:endParaRPr sz="1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 such, we conducted k-fold cross validation on our original data, and for each fold:</a:t>
            </a:r>
            <a:endParaRPr sz="1400"/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 sz="1400"/>
              <a:t>Conduct SMOTE on the cross-validated training set</a:t>
            </a:r>
            <a:endParaRPr sz="1400"/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 sz="1400"/>
              <a:t>Fit model with cross-validated training set</a:t>
            </a:r>
            <a:endParaRPr sz="1400"/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 sz="1400"/>
              <a:t>Test model accuracy on cross-validated testing set</a:t>
            </a:r>
            <a:endParaRPr sz="1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then averaged the scores for each algorithm across the k-fold iterations to obtain the cross validated accuracy for each algorithm</a:t>
            </a:r>
            <a:endParaRPr sz="1400"/>
          </a:p>
        </p:txBody>
      </p:sp>
      <p:pic>
        <p:nvPicPr>
          <p:cNvPr id="435" name="Google Shape;4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275" y="1490026"/>
            <a:ext cx="2627025" cy="24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4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4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 methodology</a:t>
            </a:r>
            <a:endParaRPr/>
          </a:p>
        </p:txBody>
      </p:sp>
      <p:sp>
        <p:nvSpPr>
          <p:cNvPr id="442" name="Google Shape;442;p34"/>
          <p:cNvSpPr txBox="1"/>
          <p:nvPr/>
        </p:nvSpPr>
        <p:spPr>
          <a:xfrm>
            <a:off x="6526387" y="3862036"/>
            <a:ext cx="18288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000" i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https://bit.ly/2NPP9qu</a:t>
            </a:r>
            <a:r>
              <a:rPr lang="en" sz="10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4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4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4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4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p3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449" name="Google Shape;449;p34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706" y="1423670"/>
            <a:ext cx="4139240" cy="309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52" y="1423666"/>
            <a:ext cx="4059461" cy="30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5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5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5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5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5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7665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/ Oversampling - cross validation</a:t>
            </a:r>
            <a:endParaRPr/>
          </a:p>
        </p:txBody>
      </p:sp>
      <p:sp>
        <p:nvSpPr>
          <p:cNvPr id="466" name="Google Shape;466;p35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5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5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5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5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35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472" name="Google Shape;472;p3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" name="Google Shape;481;p36"/>
          <p:cNvGraphicFramePr/>
          <p:nvPr/>
        </p:nvGraphicFramePr>
        <p:xfrm>
          <a:off x="1288409" y="1776883"/>
          <a:ext cx="6638750" cy="1200975"/>
        </p:xfrm>
        <a:graphic>
          <a:graphicData uri="http://schemas.openxmlformats.org/drawingml/2006/table">
            <a:tbl>
              <a:tblPr firstRow="1" bandRow="1">
                <a:noFill/>
                <a:tableStyleId>{9BF0363A-ABBF-437F-87A7-524BA15EF79B}</a:tableStyleId>
              </a:tblPr>
              <a:tblGrid>
                <a:gridCol w="331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Undersampling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750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Oversampling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32425" marT="620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Lower false negative rate (~9.302%)</a:t>
                      </a:r>
                      <a:endParaRPr sz="1200" b="1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2750" marR="32425" marT="150025" marB="162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Higher false negative rate (~16.912%)</a:t>
                      </a:r>
                      <a:endParaRPr sz="1200" b="1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2750" marR="32425" marT="150025" marB="162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Higher false positive rate (~1.576%)</a:t>
                      </a:r>
                      <a:endParaRPr sz="1200" b="1" i="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2750" marR="32425" marT="150025" marB="162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Lower false positive rate (~0.021%)</a:t>
                      </a:r>
                      <a:endParaRPr sz="1200" b="1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2750" marR="32425" marT="150025" marB="162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2" name="Google Shape;482;p36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 vs Oversampling</a:t>
            </a:r>
            <a:endParaRPr/>
          </a:p>
        </p:txBody>
      </p:sp>
      <p:sp>
        <p:nvSpPr>
          <p:cNvPr id="483" name="Google Shape;483;p36"/>
          <p:cNvSpPr txBox="1"/>
          <p:nvPr/>
        </p:nvSpPr>
        <p:spPr>
          <a:xfrm>
            <a:off x="1165650" y="3778816"/>
            <a:ext cx="70038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 such, we concluded that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undersampling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would be a better option as it is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 accurate in predicting fraudulent transactions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albeit at the cost of a higher false positive rate.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6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6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6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6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6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6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6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6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6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36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495" name="Google Shape;495;p3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7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5" name="Google Shape;505;p37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ROC</a:t>
            </a:r>
            <a:endParaRPr/>
          </a:p>
        </p:txBody>
      </p:sp>
      <p:sp>
        <p:nvSpPr>
          <p:cNvPr id="511" name="Google Shape;511;p38"/>
          <p:cNvSpPr txBox="1"/>
          <p:nvPr/>
        </p:nvSpPr>
        <p:spPr>
          <a:xfrm>
            <a:off x="1165650" y="3778816"/>
            <a:ext cx="70038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 such, we concluded that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undersampling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would be a better option as it is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 accurate in predicting fraudulent transactions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albeit at the cost of a higher false positive rate.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8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8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8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8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8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8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8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8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8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8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00" y="1452425"/>
            <a:ext cx="7633999" cy="231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38"/>
          <p:cNvGrpSpPr/>
          <p:nvPr/>
        </p:nvGrpSpPr>
        <p:grpSpPr>
          <a:xfrm>
            <a:off x="8089134" y="310380"/>
            <a:ext cx="728350" cy="760421"/>
            <a:chOff x="3294650" y="3652450"/>
            <a:chExt cx="388350" cy="405450"/>
          </a:xfrm>
        </p:grpSpPr>
        <p:sp>
          <p:nvSpPr>
            <p:cNvPr id="524" name="Google Shape;524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ROC</a:t>
            </a:r>
            <a:endParaRPr/>
          </a:p>
        </p:txBody>
      </p:sp>
      <p:pic>
        <p:nvPicPr>
          <p:cNvPr id="532" name="Google Shape;5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50" y="1157375"/>
            <a:ext cx="4160607" cy="33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350" y="1157375"/>
            <a:ext cx="4160599" cy="330943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9"/>
          <p:cNvSpPr txBox="1"/>
          <p:nvPr/>
        </p:nvSpPr>
        <p:spPr>
          <a:xfrm>
            <a:off x="1165650" y="3778816"/>
            <a:ext cx="70038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 such, we concluded that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undersampling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would be a better option as it is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 accurate in predicting fraudulent transactions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albeit at the cost of a higher false positive rate.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9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9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9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9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9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9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39"/>
          <p:cNvGrpSpPr/>
          <p:nvPr/>
        </p:nvGrpSpPr>
        <p:grpSpPr>
          <a:xfrm>
            <a:off x="8089134" y="310380"/>
            <a:ext cx="728350" cy="760421"/>
            <a:chOff x="3294650" y="3652450"/>
            <a:chExt cx="388350" cy="405450"/>
          </a:xfrm>
        </p:grpSpPr>
        <p:sp>
          <p:nvSpPr>
            <p:cNvPr id="546" name="Google Shape;546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Final comparison - Testing on original test set</a:t>
            </a:r>
            <a:endParaRPr sz="2200"/>
          </a:p>
        </p:txBody>
      </p:sp>
      <p:pic>
        <p:nvPicPr>
          <p:cNvPr id="554" name="Google Shape;5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950" y="1360477"/>
            <a:ext cx="3183975" cy="2905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5" name="Google Shape;5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700" y="1360475"/>
            <a:ext cx="3248642" cy="29052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6" name="Google Shape;556;p40"/>
          <p:cNvSpPr/>
          <p:nvPr/>
        </p:nvSpPr>
        <p:spPr>
          <a:xfrm>
            <a:off x="1502703" y="3020112"/>
            <a:ext cx="541500" cy="541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5386365" y="3020112"/>
            <a:ext cx="541500" cy="541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0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0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0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0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8" name="Google Shape;568;p40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569" name="Google Shape;569;p4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Application</a:t>
            </a:r>
            <a:endParaRPr/>
          </a:p>
        </p:txBody>
      </p:sp>
      <p:sp>
        <p:nvSpPr>
          <p:cNvPr id="579" name="Google Shape;579;p41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 idx="4294967295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df.describe()</a:t>
            </a:r>
            <a:endParaRPr sz="300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4294967295"/>
          </p:nvPr>
        </p:nvSpPr>
        <p:spPr>
          <a:xfrm>
            <a:off x="769600" y="1278175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first step we took was to see a brief description of the dataset. We discovered that the Amount and Seconds since reference time columns have much larger values compared to other features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r="28957"/>
          <a:stretch/>
        </p:blipFill>
        <p:spPr>
          <a:xfrm>
            <a:off x="1677486" y="2268958"/>
            <a:ext cx="5789026" cy="22277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1692950" y="2266950"/>
            <a:ext cx="1904100" cy="2227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15"/>
          <p:cNvCxnSpPr/>
          <p:nvPr/>
        </p:nvCxnSpPr>
        <p:spPr>
          <a:xfrm rot="10800000">
            <a:off x="2161400" y="3151575"/>
            <a:ext cx="557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5"/>
          <p:cNvCxnSpPr/>
          <p:nvPr/>
        </p:nvCxnSpPr>
        <p:spPr>
          <a:xfrm rot="10800000">
            <a:off x="3039650" y="3151575"/>
            <a:ext cx="557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"/>
          <p:cNvSpPr txBox="1">
            <a:spLocks noGrp="1"/>
          </p:cNvSpPr>
          <p:nvPr>
            <p:ph type="body" idx="1"/>
          </p:nvPr>
        </p:nvSpPr>
        <p:spPr>
          <a:xfrm>
            <a:off x="739500" y="1616513"/>
            <a:ext cx="7665000" cy="25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As a credit card company, 25Credit needs a fraud detection system that is: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 b="1" u="sng"/>
              <a:t>Reliable </a:t>
            </a:r>
            <a:r>
              <a:rPr lang="en" sz="1800"/>
              <a:t>-&gt; More likely to misflag Non-Fraud accounts than Fraud accounts (More False Positives than False Negatives) in order to ensure ALL Fraud accounts are taken care of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b="1" u="sng"/>
              <a:t>Fast</a:t>
            </a:r>
            <a:r>
              <a:rPr lang="en" sz="1800"/>
              <a:t> -&gt; Especially during peak periods and when handling large amounts of money</a:t>
            </a:r>
            <a:endParaRPr sz="1800"/>
          </a:p>
        </p:txBody>
      </p:sp>
      <p:sp>
        <p:nvSpPr>
          <p:cNvPr id="585" name="Google Shape;585;p42"/>
          <p:cNvSpPr txBox="1">
            <a:spLocks noGrp="1"/>
          </p:cNvSpPr>
          <p:nvPr>
            <p:ph type="title"/>
          </p:nvPr>
        </p:nvSpPr>
        <p:spPr>
          <a:xfrm>
            <a:off x="739500" y="598463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Application Requirements</a:t>
            </a:r>
            <a:endParaRPr/>
          </a:p>
        </p:txBody>
      </p:sp>
      <p:sp>
        <p:nvSpPr>
          <p:cNvPr id="586" name="Google Shape;586;p42"/>
          <p:cNvSpPr txBox="1"/>
          <p:nvPr/>
        </p:nvSpPr>
        <p:spPr>
          <a:xfrm>
            <a:off x="1165650" y="3778816"/>
            <a:ext cx="70038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 such, we concluded that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undersampling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would be a better option as it is </a:t>
            </a:r>
            <a:r>
              <a:rPr lang="en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 accurate in predicting fraudulent transactions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albeit at the cost of a higher false positive rate.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2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2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2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2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2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2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2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2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2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2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42"/>
          <p:cNvGrpSpPr/>
          <p:nvPr/>
        </p:nvGrpSpPr>
        <p:grpSpPr>
          <a:xfrm>
            <a:off x="7864658" y="371181"/>
            <a:ext cx="896264" cy="896314"/>
            <a:chOff x="570875" y="4322250"/>
            <a:chExt cx="443300" cy="443325"/>
          </a:xfrm>
        </p:grpSpPr>
        <p:sp>
          <p:nvSpPr>
            <p:cNvPr id="598" name="Google Shape;598;p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3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Tradeoff: Speed &lt;-&gt; Reliability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25Credit can </a:t>
            </a:r>
            <a:r>
              <a:rPr lang="en" sz="1800" b="1" u="sng">
                <a:latin typeface="Raleway"/>
                <a:ea typeface="Raleway"/>
                <a:cs typeface="Raleway"/>
                <a:sym typeface="Raleway"/>
              </a:rPr>
              <a:t>prioritise</a:t>
            </a:r>
            <a:r>
              <a:rPr lang="en" sz="1800"/>
              <a:t> detecting fraud among transactions with</a:t>
            </a:r>
            <a:br>
              <a:rPr lang="en" sz="1800"/>
            </a:br>
            <a:r>
              <a:rPr lang="en" sz="1800" u="sng"/>
              <a:t>higher </a:t>
            </a:r>
            <a:r>
              <a:rPr lang="en" sz="1800"/>
              <a:t>amount, depending on infrastructure/resources available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More money involved = use RF: Reliable &gt; Speed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Less money involved = use LDA: Speed &gt; Reliable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43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Business Application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8" name="Google Shape;608;p43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3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3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3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3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3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3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3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3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3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8" name="Google Shape;618;p43"/>
          <p:cNvGrpSpPr/>
          <p:nvPr/>
        </p:nvGrpSpPr>
        <p:grpSpPr>
          <a:xfrm>
            <a:off x="7864658" y="371181"/>
            <a:ext cx="896264" cy="896314"/>
            <a:chOff x="570875" y="4322250"/>
            <a:chExt cx="443300" cy="443325"/>
          </a:xfrm>
        </p:grpSpPr>
        <p:sp>
          <p:nvSpPr>
            <p:cNvPr id="619" name="Google Shape;619;p4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63" y="1364000"/>
            <a:ext cx="7545075" cy="31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4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Detection Process</a:t>
            </a:r>
            <a:endParaRPr/>
          </a:p>
        </p:txBody>
      </p:sp>
      <p:sp>
        <p:nvSpPr>
          <p:cNvPr id="629" name="Google Shape;629;p44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4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4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4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4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4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4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4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4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4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5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78723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Application - Model Interpretation</a:t>
            </a:r>
            <a:endParaRPr/>
          </a:p>
        </p:txBody>
      </p:sp>
      <p:pic>
        <p:nvPicPr>
          <p:cNvPr id="644" name="Google Shape;6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085" y="1636848"/>
            <a:ext cx="1606602" cy="160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784" y="1982791"/>
            <a:ext cx="1379203" cy="107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612" y="2082425"/>
            <a:ext cx="1295455" cy="87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5609" y="1982791"/>
            <a:ext cx="1072357" cy="107235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5"/>
          <p:cNvSpPr/>
          <p:nvPr/>
        </p:nvSpPr>
        <p:spPr>
          <a:xfrm>
            <a:off x="2578699" y="2395105"/>
            <a:ext cx="327600" cy="3276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5"/>
          <p:cNvSpPr/>
          <p:nvPr/>
        </p:nvSpPr>
        <p:spPr>
          <a:xfrm>
            <a:off x="4157213" y="2395105"/>
            <a:ext cx="327600" cy="3276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5922701" y="2355144"/>
            <a:ext cx="327600" cy="3276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5"/>
          <p:cNvSpPr txBox="1"/>
          <p:nvPr/>
        </p:nvSpPr>
        <p:spPr>
          <a:xfrm>
            <a:off x="6183150" y="3406200"/>
            <a:ext cx="1887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$320,000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5"/>
          <p:cNvSpPr txBox="1"/>
          <p:nvPr/>
        </p:nvSpPr>
        <p:spPr>
          <a:xfrm>
            <a:off x="5494500" y="3907675"/>
            <a:ext cx="32652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Average in SG: $300,000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5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45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5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45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5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5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5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5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5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5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78723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Application - Model Interpretation</a:t>
            </a:r>
            <a:endParaRPr/>
          </a:p>
        </p:txBody>
      </p:sp>
      <p:sp>
        <p:nvSpPr>
          <p:cNvPr id="668" name="Google Shape;668;p46"/>
          <p:cNvSpPr/>
          <p:nvPr/>
        </p:nvSpPr>
        <p:spPr>
          <a:xfrm>
            <a:off x="2578699" y="2395105"/>
            <a:ext cx="327600" cy="3276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4157213" y="2395105"/>
            <a:ext cx="327600" cy="3276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5922701" y="2355144"/>
            <a:ext cx="327600" cy="3276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6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6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6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6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6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6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46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6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6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Google Shape;6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701" y="1528625"/>
            <a:ext cx="1725176" cy="17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02" y="2201307"/>
            <a:ext cx="1230521" cy="7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2825" y="2007038"/>
            <a:ext cx="1017882" cy="11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050" y="1924438"/>
            <a:ext cx="1294625" cy="12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7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Business Application - Shap Values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690" name="Google Shape;6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5" y="2420550"/>
            <a:ext cx="8125150" cy="10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7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7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47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7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7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7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7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7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7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7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63" y="1735750"/>
            <a:ext cx="7986869" cy="3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32523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Business Application - Shap Values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707" name="Google Shape;7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850" y="528762"/>
            <a:ext cx="3736250" cy="4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8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8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8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50" y="2444274"/>
            <a:ext cx="4202651" cy="25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9"/>
          <p:cNvSpPr txBox="1">
            <a:spLocks noGrp="1"/>
          </p:cNvSpPr>
          <p:nvPr>
            <p:ph type="body" idx="1"/>
          </p:nvPr>
        </p:nvSpPr>
        <p:spPr>
          <a:xfrm>
            <a:off x="769600" y="1382450"/>
            <a:ext cx="7665000" cy="26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u="sng"/>
              <a:t>Security</a:t>
            </a:r>
            <a:r>
              <a:rPr lang="en" sz="1800"/>
              <a:t> - Like most credit card companies, accounts flagged as fraudulent should go through additional security measures like 2-step verification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u="sng"/>
              <a:t>Rule-Based Fraud System</a:t>
            </a:r>
            <a:r>
              <a:rPr lang="en" sz="1800"/>
              <a:t> - Current systems can help to cut down the amount of data that the model needs to process by filtering data, speeding up the model’s prediction system.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49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7842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</a:rPr>
              <a:t>Solution 1: Integrating With Current Systems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5" name="Google Shape;735;p49"/>
          <p:cNvGrpSpPr/>
          <p:nvPr/>
        </p:nvGrpSpPr>
        <p:grpSpPr>
          <a:xfrm>
            <a:off x="7864658" y="371181"/>
            <a:ext cx="896264" cy="896314"/>
            <a:chOff x="570875" y="4322250"/>
            <a:chExt cx="443300" cy="443325"/>
          </a:xfrm>
        </p:grpSpPr>
        <p:sp>
          <p:nvSpPr>
            <p:cNvPr id="736" name="Google Shape;736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0"/>
          <p:cNvSpPr txBox="1">
            <a:spLocks noGrp="1"/>
          </p:cNvSpPr>
          <p:nvPr>
            <p:ph type="body" idx="1"/>
          </p:nvPr>
        </p:nvSpPr>
        <p:spPr>
          <a:xfrm>
            <a:off x="769600" y="1376225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Meta information detected during transactions can help to build on our model’s predictions by supporting rule-based prediction.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For example, a person’s typical spending pattern (amount, frequency of transactions, location) can be indicators of fraud and should trigger a need for additional verification</a:t>
            </a:r>
            <a:endParaRPr sz="1800"/>
          </a:p>
        </p:txBody>
      </p:sp>
      <p:sp>
        <p:nvSpPr>
          <p:cNvPr id="745" name="Google Shape;745;p50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Solution 2: Additional features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6" name="Google Shape;746;p50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0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0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0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0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0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0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0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0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0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6" name="Google Shape;756;p50"/>
          <p:cNvGrpSpPr/>
          <p:nvPr/>
        </p:nvGrpSpPr>
        <p:grpSpPr>
          <a:xfrm>
            <a:off x="7864658" y="371181"/>
            <a:ext cx="896264" cy="896314"/>
            <a:chOff x="570875" y="4322250"/>
            <a:chExt cx="443300" cy="443325"/>
          </a:xfrm>
        </p:grpSpPr>
        <p:sp>
          <p:nvSpPr>
            <p:cNvPr id="757" name="Google Shape;757;p5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Replace strict classification (Yes or No) with </a:t>
            </a:r>
            <a:r>
              <a:rPr lang="en" sz="1800" b="1" u="sng"/>
              <a:t>percentage of chance of fraud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Gives companies freedom to choose amount of risk, e.g. screen all the suspects with more than 70% chance of being fraud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system that allows user to toggle between different parameters in our model for more customised fraud detection system to their priority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Whether to flag more False positives or False negatives depending on which cost more resources to process</a:t>
            </a:r>
            <a:endParaRPr sz="1800"/>
          </a:p>
        </p:txBody>
      </p:sp>
      <p:sp>
        <p:nvSpPr>
          <p:cNvPr id="766" name="Google Shape;766;p51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Future Improvements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67" name="Google Shape;767;p51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51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51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51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51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51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51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51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51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51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51"/>
          <p:cNvGrpSpPr/>
          <p:nvPr/>
        </p:nvGrpSpPr>
        <p:grpSpPr>
          <a:xfrm>
            <a:off x="8020976" y="291513"/>
            <a:ext cx="863978" cy="798681"/>
            <a:chOff x="5975075" y="2327500"/>
            <a:chExt cx="420100" cy="388350"/>
          </a:xfrm>
        </p:grpSpPr>
        <p:sp>
          <p:nvSpPr>
            <p:cNvPr id="778" name="Google Shape;778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- Transaction Amount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led us to plot the general distribution of the Amount and Seconds since reference time columns (renamed to Transaction Time for easier reference).</a:t>
            </a:r>
            <a:endParaRPr sz="1800"/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r="50524"/>
          <a:stretch/>
        </p:blipFill>
        <p:spPr>
          <a:xfrm>
            <a:off x="4467525" y="2187750"/>
            <a:ext cx="3967075" cy="21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875775" y="2539075"/>
            <a:ext cx="3241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As can be seen in this graph, the transaction amounts </a:t>
            </a:r>
            <a:r>
              <a:rPr lang="en" sz="1800" b="1" u="sng"/>
              <a:t>very rarely hit amounts more than $800</a:t>
            </a:r>
            <a:endParaRPr sz="1800" b="1" u="sng"/>
          </a:p>
        </p:txBody>
      </p:sp>
      <p:sp>
        <p:nvSpPr>
          <p:cNvPr id="100" name="Google Shape;100;p16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2"/>
          <p:cNvSpPr txBox="1"/>
          <p:nvPr/>
        </p:nvSpPr>
        <p:spPr>
          <a:xfrm>
            <a:off x="685800" y="15071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Thanks!</a:t>
            </a:r>
            <a:endParaRPr sz="9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85" name="Google Shape;785;p52"/>
          <p:cNvSpPr txBox="1"/>
          <p:nvPr/>
        </p:nvSpPr>
        <p:spPr>
          <a:xfrm>
            <a:off x="685800" y="2860000"/>
            <a:ext cx="65937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Any questions?</a:t>
            </a:r>
            <a:endParaRPr sz="3600" b="1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b="1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86" name="Google Shape;786;p52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- Transaction Time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l="49673" r="850"/>
          <a:stretch/>
        </p:blipFill>
        <p:spPr>
          <a:xfrm>
            <a:off x="4404199" y="1793649"/>
            <a:ext cx="4095449" cy="21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69600" y="1320450"/>
            <a:ext cx="3384900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As for Transaction Time, the distribution suggested that there were </a:t>
            </a:r>
            <a:r>
              <a:rPr lang="en" sz="1500" b="1" u="sng"/>
              <a:t>lulls in transactions</a:t>
            </a:r>
            <a:r>
              <a:rPr lang="en" sz="1500" u="sng"/>
              <a:t>.</a:t>
            </a:r>
            <a:r>
              <a:rPr lang="en" sz="1500"/>
              <a:t> The dips in transaction times could be a result of fewer transactions being made at night or other off-peak times. </a:t>
            </a: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Hypothesizing that the Time fraud / non-fraud happens may be random, we </a:t>
            </a:r>
            <a:r>
              <a:rPr lang="en" sz="1500" b="1" u="sng"/>
              <a:t>experimented with dropping Time from our model.</a:t>
            </a:r>
            <a:endParaRPr sz="1500" b="1" u="sng"/>
          </a:p>
        </p:txBody>
      </p:sp>
      <p:sp>
        <p:nvSpPr>
          <p:cNvPr id="118" name="Google Shape;118;p17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body" idx="4294967295"/>
          </p:nvPr>
        </p:nvSpPr>
        <p:spPr>
          <a:xfrm>
            <a:off x="769600" y="1153850"/>
            <a:ext cx="41469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 better assess our dataset, we also looked into the </a:t>
            </a:r>
            <a:r>
              <a:rPr lang="en" sz="1800" b="1" u="sng"/>
              <a:t>distribution of Fraud/Non-Fraud</a:t>
            </a:r>
            <a:r>
              <a:rPr lang="en" sz="1800"/>
              <a:t> instances in our data set. 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 imbalance we found was drastic and meant that we would have to employ </a:t>
            </a:r>
            <a:r>
              <a:rPr lang="en" sz="1800" b="1" u="sng"/>
              <a:t>undersampling or oversampling methods</a:t>
            </a:r>
            <a:r>
              <a:rPr lang="en" sz="1800" b="1"/>
              <a:t> </a:t>
            </a:r>
            <a:r>
              <a:rPr lang="en" sz="1800"/>
              <a:t>to create a better model. </a:t>
            </a:r>
            <a:endParaRPr sz="1800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00" y="1430025"/>
            <a:ext cx="3511150" cy="30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 idx="4294967295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vs Non-fraud (Imbalance)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238" y="1416725"/>
            <a:ext cx="4088764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40887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 correlation between features in our data set were also important as the existence of correlated features could lead to issues with </a:t>
            </a:r>
            <a:r>
              <a:rPr lang="en" sz="1800" b="1" u="sng"/>
              <a:t>collinearity</a:t>
            </a:r>
            <a:r>
              <a:rPr lang="en" sz="1800"/>
              <a:t>, something we needed to eliminate.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u="sng"/>
              <a:t>This led to us experimenting with dropping Feature 6 and 21.</a:t>
            </a:r>
            <a:endParaRPr sz="1800" b="1" u="sng"/>
          </a:p>
        </p:txBody>
      </p:sp>
      <p:sp>
        <p:nvSpPr>
          <p:cNvPr id="153" name="Google Shape;153;p19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features</a:t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769600" y="1153850"/>
            <a:ext cx="76650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After exploring the data, we discovered that Feature 23 was largely uniform.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/>
              <a:t>As such, we dropped Feature 23.</a:t>
            </a:r>
            <a:endParaRPr sz="1800" u="sng" dirty="0"/>
          </a:p>
        </p:txBody>
      </p:sp>
      <p:sp>
        <p:nvSpPr>
          <p:cNvPr id="176" name="Google Shape;176;p21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769600" y="5188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Values</a:t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62" y="2571738"/>
            <a:ext cx="2291874" cy="21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/>
          <p:nvPr/>
        </p:nvSpPr>
        <p:spPr>
          <a:xfrm>
            <a:off x="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1828800" y="4783125"/>
            <a:ext cx="1828800" cy="360300"/>
          </a:xfrm>
          <a:prstGeom prst="rect">
            <a:avLst/>
          </a:prstGeom>
          <a:solidFill>
            <a:srgbClr val="FFB600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36576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54864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7315200" y="4783125"/>
            <a:ext cx="1828800" cy="36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oogle Shape;188;p21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189" name="Google Shape;189;p21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276" y="1631188"/>
            <a:ext cx="3177875" cy="30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2218200" y="2308650"/>
            <a:ext cx="1363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Feature 23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73885E70-8E12-4428-A94C-50C469785D94}"/>
              </a:ext>
            </a:extLst>
          </p:cNvPr>
          <p:cNvSpPr/>
          <p:nvPr/>
        </p:nvSpPr>
        <p:spPr>
          <a:xfrm rot="4331506">
            <a:off x="5500894" y="1916156"/>
            <a:ext cx="168956" cy="29532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2" grpId="0" animBg="1"/>
    </p:bld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1707</Words>
  <Application>Microsoft Office PowerPoint</Application>
  <PresentationFormat>On-screen Show (16:9)</PresentationFormat>
  <Paragraphs>466</Paragraphs>
  <Slides>40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Proxima Nova</vt:lpstr>
      <vt:lpstr>Open Sans</vt:lpstr>
      <vt:lpstr>Calibri</vt:lpstr>
      <vt:lpstr>Raleway ExtraBold</vt:lpstr>
      <vt:lpstr>Raleway Light</vt:lpstr>
      <vt:lpstr>Montserrat</vt:lpstr>
      <vt:lpstr>Raleway</vt:lpstr>
      <vt:lpstr>Roboto</vt:lpstr>
      <vt:lpstr>Olivia template</vt:lpstr>
      <vt:lpstr>PowerPoint Presentation</vt:lpstr>
      <vt:lpstr>Data Exploration</vt:lpstr>
      <vt:lpstr>df.describe()</vt:lpstr>
      <vt:lpstr>Distribution - Transaction Amount</vt:lpstr>
      <vt:lpstr>Distribution - Transaction Time</vt:lpstr>
      <vt:lpstr>Fraud vs Non-fraud (Imbalance)</vt:lpstr>
      <vt:lpstr>Correlation between features</vt:lpstr>
      <vt:lpstr>Data Cleaning</vt:lpstr>
      <vt:lpstr>Uniform Values</vt:lpstr>
      <vt:lpstr>Dropping vs. Imputing NA Values</vt:lpstr>
      <vt:lpstr>Imputing NA Values - Type of Imputation</vt:lpstr>
      <vt:lpstr>Standardisation</vt:lpstr>
      <vt:lpstr>Methodology</vt:lpstr>
      <vt:lpstr>Models tested</vt:lpstr>
      <vt:lpstr>Drop vs Keep specific features</vt:lpstr>
      <vt:lpstr>Dropping irrelevant features</vt:lpstr>
      <vt:lpstr>Optimising model parameters</vt:lpstr>
      <vt:lpstr>Resampling of data</vt:lpstr>
      <vt:lpstr>PowerPoint Presentation</vt:lpstr>
      <vt:lpstr>Undersampling methodology</vt:lpstr>
      <vt:lpstr>Undersampling methodology</vt:lpstr>
      <vt:lpstr>Oversampling methodology</vt:lpstr>
      <vt:lpstr>Under / Oversampling - cross validation</vt:lpstr>
      <vt:lpstr>Undersampling vs Oversampling</vt:lpstr>
      <vt:lpstr>Results</vt:lpstr>
      <vt:lpstr>Comparison of ROC</vt:lpstr>
      <vt:lpstr>Comparison of ROC</vt:lpstr>
      <vt:lpstr>Final comparison - Testing on original test set</vt:lpstr>
      <vt:lpstr>Business Application</vt:lpstr>
      <vt:lpstr>Business Application Requirements</vt:lpstr>
      <vt:lpstr>Business Application</vt:lpstr>
      <vt:lpstr>Fraud Detection Process</vt:lpstr>
      <vt:lpstr>Business Application - Model Interpretation</vt:lpstr>
      <vt:lpstr>Business Application - Model Interpretation</vt:lpstr>
      <vt:lpstr>Business Application - Shap Values</vt:lpstr>
      <vt:lpstr>Business Application - Shap Values</vt:lpstr>
      <vt:lpstr>Solution 1: Integrating With Current Systems</vt:lpstr>
      <vt:lpstr>Solution 2: Additional features</vt:lpstr>
      <vt:lpstr>Future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 </cp:lastModifiedBy>
  <cp:revision>1</cp:revision>
  <dcterms:modified xsi:type="dcterms:W3CDTF">2019-04-01T06:45:57Z</dcterms:modified>
</cp:coreProperties>
</file>